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9" r:id="rId2"/>
    <p:sldId id="257" r:id="rId3"/>
    <p:sldId id="256"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393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48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291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258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1624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931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727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19350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825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44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479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319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358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694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106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437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215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7429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A86CDA-7358-4CD3-AF2E-F6137A3F9C1B}"/>
              </a:ext>
            </a:extLst>
          </p:cNvPr>
          <p:cNvPicPr>
            <a:picLocks noChangeAspect="1"/>
          </p:cNvPicPr>
          <p:nvPr/>
        </p:nvPicPr>
        <p:blipFill rotWithShape="1">
          <a:blip r:embed="rId2"/>
          <a:srcRect b="22641"/>
          <a:stretch/>
        </p:blipFill>
        <p:spPr>
          <a:xfrm>
            <a:off x="1850764" y="622169"/>
            <a:ext cx="7855482" cy="4637988"/>
          </a:xfrm>
          <a:prstGeom prst="rect">
            <a:avLst/>
          </a:prstGeom>
        </p:spPr>
      </p:pic>
      <p:sp>
        <p:nvSpPr>
          <p:cNvPr id="2" name="Title 1">
            <a:extLst>
              <a:ext uri="{FF2B5EF4-FFF2-40B4-BE49-F238E27FC236}">
                <a16:creationId xmlns:a16="http://schemas.microsoft.com/office/drawing/2014/main" id="{251A1FBF-F457-4E71-A15B-8BB49992A10A}"/>
              </a:ext>
            </a:extLst>
          </p:cNvPr>
          <p:cNvSpPr>
            <a:spLocks noGrp="1"/>
          </p:cNvSpPr>
          <p:nvPr>
            <p:ph type="title"/>
          </p:nvPr>
        </p:nvSpPr>
        <p:spPr>
          <a:xfrm>
            <a:off x="3157853" y="1481068"/>
            <a:ext cx="5241303" cy="2390992"/>
          </a:xfrm>
        </p:spPr>
        <p:txBody>
          <a:bodyPr>
            <a:normAutofit/>
          </a:bodyPr>
          <a:lstStyle/>
          <a:p>
            <a:r>
              <a:rPr lang="en-US" dirty="0"/>
              <a:t>Career and technology</a:t>
            </a:r>
          </a:p>
        </p:txBody>
      </p:sp>
    </p:spTree>
    <p:extLst>
      <p:ext uri="{BB962C8B-B14F-4D97-AF65-F5344CB8AC3E}">
        <p14:creationId xmlns:p14="http://schemas.microsoft.com/office/powerpoint/2010/main" val="3340280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19FD29-E94A-4909-9B38-1353C714D5C4}"/>
              </a:ext>
            </a:extLst>
          </p:cNvPr>
          <p:cNvPicPr>
            <a:picLocks noGrp="1" noChangeAspect="1"/>
          </p:cNvPicPr>
          <p:nvPr>
            <p:ph sz="quarter" idx="13"/>
          </p:nvPr>
        </p:nvPicPr>
        <p:blipFill>
          <a:blip r:embed="rId2"/>
          <a:stretch>
            <a:fillRect/>
          </a:stretch>
        </p:blipFill>
        <p:spPr>
          <a:xfrm>
            <a:off x="2699208" y="1800519"/>
            <a:ext cx="8917112" cy="4125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CA50E2DC-9FF5-41D5-98C2-38F5022C803E}"/>
              </a:ext>
            </a:extLst>
          </p:cNvPr>
          <p:cNvSpPr txBox="1"/>
          <p:nvPr/>
        </p:nvSpPr>
        <p:spPr>
          <a:xfrm>
            <a:off x="3460443" y="169303"/>
            <a:ext cx="6192605" cy="1631216"/>
          </a:xfrm>
          <a:prstGeom prst="rect">
            <a:avLst/>
          </a:prstGeom>
          <a:noFill/>
        </p:spPr>
        <p:txBody>
          <a:bodyPr wrap="square" rtlCol="0">
            <a:spAutoFit/>
          </a:bodyPr>
          <a:lstStyle/>
          <a:p>
            <a:pPr algn="just"/>
            <a:r>
              <a:rPr lang="en-US" sz="2000" dirty="0"/>
              <a:t>Working with others and using synergy is what we do in order to CREATE. If we can create, we have demonstrated what we have learned and can communicate what we have learned to others. The role has now changed from student to teacher</a:t>
            </a:r>
          </a:p>
        </p:txBody>
      </p:sp>
    </p:spTree>
    <p:extLst>
      <p:ext uri="{BB962C8B-B14F-4D97-AF65-F5344CB8AC3E}">
        <p14:creationId xmlns:p14="http://schemas.microsoft.com/office/powerpoint/2010/main" val="92915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27EEDE-6EC2-44CB-80FB-5E7791C5715D}"/>
              </a:ext>
            </a:extLst>
          </p:cNvPr>
          <p:cNvPicPr>
            <a:picLocks noChangeAspect="1"/>
          </p:cNvPicPr>
          <p:nvPr/>
        </p:nvPicPr>
        <p:blipFill>
          <a:blip r:embed="rId2"/>
          <a:stretch>
            <a:fillRect/>
          </a:stretch>
        </p:blipFill>
        <p:spPr>
          <a:xfrm>
            <a:off x="802850" y="-96625"/>
            <a:ext cx="10586300" cy="7249510"/>
          </a:xfrm>
          <a:prstGeom prst="rect">
            <a:avLst/>
          </a:prstGeom>
          <a:ln>
            <a:noFill/>
          </a:ln>
          <a:effectLst>
            <a:softEdge rad="112500"/>
          </a:effectLst>
        </p:spPr>
      </p:pic>
      <p:sp>
        <p:nvSpPr>
          <p:cNvPr id="7" name="TextBox 6">
            <a:extLst>
              <a:ext uri="{FF2B5EF4-FFF2-40B4-BE49-F238E27FC236}">
                <a16:creationId xmlns:a16="http://schemas.microsoft.com/office/drawing/2014/main" id="{01AC0DF7-80E3-4E6D-A9C7-F029EADAAE4B}"/>
              </a:ext>
            </a:extLst>
          </p:cNvPr>
          <p:cNvSpPr txBox="1"/>
          <p:nvPr/>
        </p:nvSpPr>
        <p:spPr>
          <a:xfrm>
            <a:off x="1593129" y="2450971"/>
            <a:ext cx="8644379" cy="1631216"/>
          </a:xfrm>
          <a:prstGeom prst="rect">
            <a:avLst/>
          </a:prstGeom>
          <a:noFill/>
        </p:spPr>
        <p:txBody>
          <a:bodyPr wrap="square" rtlCol="0">
            <a:spAutoFit/>
          </a:bodyPr>
          <a:lstStyle/>
          <a:p>
            <a:pPr algn="just"/>
            <a:r>
              <a:rPr lang="en-US" sz="2000" b="1" u="sng" dirty="0">
                <a:solidFill>
                  <a:schemeClr val="bg1"/>
                </a:solidFill>
              </a:rPr>
              <a:t>Computer Programming </a:t>
            </a:r>
            <a:r>
              <a:rPr lang="en-US" sz="2000" b="1" dirty="0">
                <a:solidFill>
                  <a:schemeClr val="bg1"/>
                </a:solidFill>
              </a:rPr>
              <a:t>teaches students to code by thinking systematically to find a solution to a problem. We use a computer language to aid in solving the problem by communicating with the computer to do what we want it to do. Programming and Computer Science have similar components, however they are not one in the same.</a:t>
            </a:r>
          </a:p>
        </p:txBody>
      </p:sp>
    </p:spTree>
    <p:extLst>
      <p:ext uri="{BB962C8B-B14F-4D97-AF65-F5344CB8AC3E}">
        <p14:creationId xmlns:p14="http://schemas.microsoft.com/office/powerpoint/2010/main" val="413347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DBCDEC-73F5-4DE3-998F-0DA2583E0403}"/>
              </a:ext>
            </a:extLst>
          </p:cNvPr>
          <p:cNvSpPr txBox="1"/>
          <p:nvPr/>
        </p:nvSpPr>
        <p:spPr>
          <a:xfrm>
            <a:off x="2909740" y="904973"/>
            <a:ext cx="6372520" cy="523220"/>
          </a:xfrm>
          <a:prstGeom prst="rect">
            <a:avLst/>
          </a:prstGeom>
          <a:noFill/>
        </p:spPr>
        <p:txBody>
          <a:bodyPr wrap="square" rtlCol="0">
            <a:spAutoFit/>
          </a:bodyPr>
          <a:lstStyle/>
          <a:p>
            <a:r>
              <a:rPr lang="en-US" sz="2800" b="1" dirty="0"/>
              <a:t>Some Of The Resources We Use To Teach </a:t>
            </a:r>
          </a:p>
        </p:txBody>
      </p:sp>
      <p:sp>
        <p:nvSpPr>
          <p:cNvPr id="3" name="Rectangle 2">
            <a:extLst>
              <a:ext uri="{FF2B5EF4-FFF2-40B4-BE49-F238E27FC236}">
                <a16:creationId xmlns:a16="http://schemas.microsoft.com/office/drawing/2014/main" id="{F829419D-0045-4C21-BAC6-D81239E4B9DB}"/>
              </a:ext>
            </a:extLst>
          </p:cNvPr>
          <p:cNvSpPr/>
          <p:nvPr/>
        </p:nvSpPr>
        <p:spPr>
          <a:xfrm>
            <a:off x="1001782" y="2097462"/>
            <a:ext cx="1612942" cy="369332"/>
          </a:xfrm>
          <a:prstGeom prst="rect">
            <a:avLst/>
          </a:prstGeom>
        </p:spPr>
        <p:txBody>
          <a:bodyPr wrap="none">
            <a:spAutoFit/>
          </a:bodyPr>
          <a:lstStyle/>
          <a:p>
            <a:r>
              <a:rPr lang="en-US" dirty="0" err="1">
                <a:solidFill>
                  <a:srgbClr val="000000"/>
                </a:solidFill>
                <a:latin typeface="Calibri" panose="020F0502020204030204" pitchFamily="34" charset="0"/>
              </a:rPr>
              <a:t>CompuScholar</a:t>
            </a:r>
            <a:r>
              <a:rPr lang="en-US" dirty="0"/>
              <a:t> </a:t>
            </a:r>
          </a:p>
        </p:txBody>
      </p:sp>
      <p:sp>
        <p:nvSpPr>
          <p:cNvPr id="4" name="Rectangle 3">
            <a:extLst>
              <a:ext uri="{FF2B5EF4-FFF2-40B4-BE49-F238E27FC236}">
                <a16:creationId xmlns:a16="http://schemas.microsoft.com/office/drawing/2014/main" id="{ECF2740E-DE96-457A-9B44-2E47002097AA}"/>
              </a:ext>
            </a:extLst>
          </p:cNvPr>
          <p:cNvSpPr/>
          <p:nvPr/>
        </p:nvSpPr>
        <p:spPr>
          <a:xfrm>
            <a:off x="5283815" y="2731064"/>
            <a:ext cx="1462260" cy="369332"/>
          </a:xfrm>
          <a:prstGeom prst="rect">
            <a:avLst/>
          </a:prstGeom>
        </p:spPr>
        <p:txBody>
          <a:bodyPr wrap="none">
            <a:spAutoFit/>
          </a:bodyPr>
          <a:lstStyle/>
          <a:p>
            <a:r>
              <a:rPr lang="en-US" dirty="0">
                <a:solidFill>
                  <a:srgbClr val="000000"/>
                </a:solidFill>
                <a:latin typeface="Calibri" panose="020F0502020204030204" pitchFamily="34" charset="0"/>
              </a:rPr>
              <a:t>Visual Studio</a:t>
            </a:r>
            <a:r>
              <a:rPr lang="en-US" dirty="0"/>
              <a:t> </a:t>
            </a:r>
          </a:p>
        </p:txBody>
      </p:sp>
      <p:sp>
        <p:nvSpPr>
          <p:cNvPr id="5" name="Rectangle 4">
            <a:extLst>
              <a:ext uri="{FF2B5EF4-FFF2-40B4-BE49-F238E27FC236}">
                <a16:creationId xmlns:a16="http://schemas.microsoft.com/office/drawing/2014/main" id="{EE5BB0A8-48CF-41BE-9603-F805C34D5BF9}"/>
              </a:ext>
            </a:extLst>
          </p:cNvPr>
          <p:cNvSpPr/>
          <p:nvPr/>
        </p:nvSpPr>
        <p:spPr>
          <a:xfrm>
            <a:off x="7012261" y="2094263"/>
            <a:ext cx="1070934" cy="369332"/>
          </a:xfrm>
          <a:prstGeom prst="rect">
            <a:avLst/>
          </a:prstGeom>
        </p:spPr>
        <p:txBody>
          <a:bodyPr wrap="none">
            <a:spAutoFit/>
          </a:bodyPr>
          <a:lstStyle/>
          <a:p>
            <a:r>
              <a:rPr lang="en-US" dirty="0" err="1">
                <a:solidFill>
                  <a:srgbClr val="000000"/>
                </a:solidFill>
                <a:latin typeface="Calibri" panose="020F0502020204030204" pitchFamily="34" charset="0"/>
              </a:rPr>
              <a:t>EdPuzzle</a:t>
            </a:r>
            <a:r>
              <a:rPr lang="en-US" dirty="0"/>
              <a:t> </a:t>
            </a:r>
          </a:p>
        </p:txBody>
      </p:sp>
      <p:sp>
        <p:nvSpPr>
          <p:cNvPr id="6" name="Rectangle 5">
            <a:extLst>
              <a:ext uri="{FF2B5EF4-FFF2-40B4-BE49-F238E27FC236}">
                <a16:creationId xmlns:a16="http://schemas.microsoft.com/office/drawing/2014/main" id="{B2A5453B-CA04-4618-886F-47B5DA777E49}"/>
              </a:ext>
            </a:extLst>
          </p:cNvPr>
          <p:cNvSpPr/>
          <p:nvPr/>
        </p:nvSpPr>
        <p:spPr>
          <a:xfrm>
            <a:off x="4359364" y="2078609"/>
            <a:ext cx="776559" cy="369332"/>
          </a:xfrm>
          <a:prstGeom prst="rect">
            <a:avLst/>
          </a:prstGeom>
        </p:spPr>
        <p:txBody>
          <a:bodyPr wrap="none">
            <a:spAutoFit/>
          </a:bodyPr>
          <a:lstStyle/>
          <a:p>
            <a:r>
              <a:rPr lang="en-US" dirty="0" err="1">
                <a:solidFill>
                  <a:srgbClr val="000000"/>
                </a:solidFill>
                <a:latin typeface="Calibri" panose="020F0502020204030204" pitchFamily="34" charset="0"/>
              </a:rPr>
              <a:t>Everfi</a:t>
            </a:r>
            <a:r>
              <a:rPr lang="en-US" dirty="0"/>
              <a:t> </a:t>
            </a:r>
          </a:p>
        </p:txBody>
      </p:sp>
      <p:sp>
        <p:nvSpPr>
          <p:cNvPr id="7" name="Rectangle 6">
            <a:extLst>
              <a:ext uri="{FF2B5EF4-FFF2-40B4-BE49-F238E27FC236}">
                <a16:creationId xmlns:a16="http://schemas.microsoft.com/office/drawing/2014/main" id="{A5D107B6-DE70-45F9-9870-2C8C1F2FF56F}"/>
              </a:ext>
            </a:extLst>
          </p:cNvPr>
          <p:cNvSpPr/>
          <p:nvPr/>
        </p:nvSpPr>
        <p:spPr>
          <a:xfrm>
            <a:off x="9533460" y="2050328"/>
            <a:ext cx="1069524" cy="369332"/>
          </a:xfrm>
          <a:prstGeom prst="rect">
            <a:avLst/>
          </a:prstGeom>
        </p:spPr>
        <p:txBody>
          <a:bodyPr wrap="none">
            <a:spAutoFit/>
          </a:bodyPr>
          <a:lstStyle/>
          <a:p>
            <a:r>
              <a:rPr lang="en-US" dirty="0">
                <a:solidFill>
                  <a:srgbClr val="000000"/>
                </a:solidFill>
                <a:latin typeface="Calibri" panose="020F0502020204030204" pitchFamily="34" charset="0"/>
              </a:rPr>
              <a:t>Nearpod</a:t>
            </a:r>
            <a:r>
              <a:rPr lang="en-US" dirty="0"/>
              <a:t> </a:t>
            </a:r>
          </a:p>
        </p:txBody>
      </p:sp>
      <p:sp>
        <p:nvSpPr>
          <p:cNvPr id="8" name="Rectangle 7">
            <a:extLst>
              <a:ext uri="{FF2B5EF4-FFF2-40B4-BE49-F238E27FC236}">
                <a16:creationId xmlns:a16="http://schemas.microsoft.com/office/drawing/2014/main" id="{65F8224E-7F67-4B98-B7D1-273D467245A4}"/>
              </a:ext>
            </a:extLst>
          </p:cNvPr>
          <p:cNvSpPr/>
          <p:nvPr/>
        </p:nvSpPr>
        <p:spPr>
          <a:xfrm>
            <a:off x="2909740" y="2731064"/>
            <a:ext cx="946093" cy="369332"/>
          </a:xfrm>
          <a:prstGeom prst="rect">
            <a:avLst/>
          </a:prstGeom>
        </p:spPr>
        <p:txBody>
          <a:bodyPr wrap="none">
            <a:spAutoFit/>
          </a:bodyPr>
          <a:lstStyle/>
          <a:p>
            <a:r>
              <a:rPr lang="en-US" dirty="0" err="1">
                <a:solidFill>
                  <a:srgbClr val="000000"/>
                </a:solidFill>
                <a:latin typeface="Calibri" panose="020F0502020204030204" pitchFamily="34" charset="0"/>
              </a:rPr>
              <a:t>Flipgrid</a:t>
            </a:r>
            <a:r>
              <a:rPr lang="en-US" dirty="0"/>
              <a:t> </a:t>
            </a:r>
          </a:p>
        </p:txBody>
      </p:sp>
      <p:sp>
        <p:nvSpPr>
          <p:cNvPr id="9" name="Rectangle 8">
            <a:extLst>
              <a:ext uri="{FF2B5EF4-FFF2-40B4-BE49-F238E27FC236}">
                <a16:creationId xmlns:a16="http://schemas.microsoft.com/office/drawing/2014/main" id="{ACFFD803-F617-4118-ACB1-6FB55D076F1F}"/>
              </a:ext>
            </a:extLst>
          </p:cNvPr>
          <p:cNvSpPr/>
          <p:nvPr/>
        </p:nvSpPr>
        <p:spPr>
          <a:xfrm>
            <a:off x="8174057" y="2731064"/>
            <a:ext cx="1184635" cy="369332"/>
          </a:xfrm>
          <a:prstGeom prst="rect">
            <a:avLst/>
          </a:prstGeom>
        </p:spPr>
        <p:txBody>
          <a:bodyPr wrap="square">
            <a:spAutoFit/>
          </a:bodyPr>
          <a:lstStyle/>
          <a:p>
            <a:r>
              <a:rPr lang="en-US" dirty="0"/>
              <a:t>Photoshop</a:t>
            </a:r>
          </a:p>
        </p:txBody>
      </p:sp>
    </p:spTree>
    <p:extLst>
      <p:ext uri="{BB962C8B-B14F-4D97-AF65-F5344CB8AC3E}">
        <p14:creationId xmlns:p14="http://schemas.microsoft.com/office/powerpoint/2010/main" val="88192755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71</TotalTime>
  <Words>124</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Tw Cen MT</vt:lpstr>
      <vt:lpstr>Droplet</vt:lpstr>
      <vt:lpstr>Career and technology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Robinson</dc:creator>
  <cp:lastModifiedBy>Bradley Robinson</cp:lastModifiedBy>
  <cp:revision>9</cp:revision>
  <dcterms:created xsi:type="dcterms:W3CDTF">2020-08-04T16:25:24Z</dcterms:created>
  <dcterms:modified xsi:type="dcterms:W3CDTF">2020-08-04T17:37:18Z</dcterms:modified>
</cp:coreProperties>
</file>